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6" r:id="rId2"/>
    <p:sldId id="268" r:id="rId3"/>
    <p:sldId id="275" r:id="rId4"/>
    <p:sldId id="269" r:id="rId5"/>
    <p:sldId id="270" r:id="rId6"/>
    <p:sldId id="294" r:id="rId7"/>
    <p:sldId id="311" r:id="rId8"/>
    <p:sldId id="310" r:id="rId9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400" b="1" kern="1200">
        <a:solidFill>
          <a:srgbClr val="004678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A"/>
    <a:srgbClr val="ABDBFF"/>
    <a:srgbClr val="0069B8"/>
    <a:srgbClr val="C87700"/>
    <a:srgbClr val="CC6600"/>
    <a:srgbClr val="FF9900"/>
    <a:srgbClr val="0046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13" autoAdjust="0"/>
  </p:normalViewPr>
  <p:slideViewPr>
    <p:cSldViewPr>
      <p:cViewPr>
        <p:scale>
          <a:sx n="100" d="100"/>
          <a:sy n="100" d="100"/>
        </p:scale>
        <p:origin x="-516" y="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fld id="{ED316D69-718E-4DC9-B8D4-201707D0E416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989443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819E0F-274E-4A50-A065-FAB8D6C06CEF}" type="slidenum">
              <a:rPr lang="hu-HU"/>
              <a:pPr/>
              <a:t>1</a:t>
            </a:fld>
            <a:endParaRPr lang="hu-HU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1040FC-BFBA-4758-A846-575DBA2C3505}" type="slidenum">
              <a:rPr lang="hu-HU"/>
              <a:pPr/>
              <a:t>2</a:t>
            </a:fld>
            <a:endParaRPr lang="hu-HU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D7AD01-9D45-4612-8B50-6C1A040F0C1A}" type="slidenum">
              <a:rPr lang="hu-HU"/>
              <a:pPr/>
              <a:t>3</a:t>
            </a:fld>
            <a:endParaRPr lang="hu-HU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14B05C-B49B-403B-8E5C-164DC07AB1BF}" type="slidenum">
              <a:rPr lang="hu-HU"/>
              <a:pPr/>
              <a:t>4</a:t>
            </a:fld>
            <a:endParaRPr lang="hu-HU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1819ED-21F4-4F48-B14D-087CCB962827}" type="slidenum">
              <a:rPr lang="hu-HU"/>
              <a:pPr/>
              <a:t>5</a:t>
            </a:fld>
            <a:endParaRPr lang="hu-HU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440716-8AA0-4C99-B770-6D1756CADCFA}" type="slidenum">
              <a:rPr lang="hu-HU"/>
              <a:pPr/>
              <a:t>6</a:t>
            </a:fld>
            <a:endParaRPr lang="hu-HU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9E68A7-41B5-4377-BEF9-A217C0E830F0}" type="slidenum">
              <a:rPr lang="hu-HU"/>
              <a:pPr/>
              <a:t>8</a:t>
            </a:fld>
            <a:endParaRPr lang="hu-HU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hatter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5654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ja-JP" altLang="en-US" noProof="0" smtClean="0"/>
              <a:t>マスター タイトルの書式設定</a:t>
            </a:r>
            <a:endParaRPr lang="en-US" altLang="ja-JP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321175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ja-JP" altLang="en-US" noProof="0" smtClean="0"/>
              <a:t>マスター サブタイトルの書式設定</a:t>
            </a:r>
            <a:endParaRPr lang="en-US" altLang="ja-JP" noProof="0" smtClean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 algn="ctr">
              <a:defRPr sz="1400"/>
            </a:lvl1pPr>
          </a:lstStyle>
          <a:p>
            <a:r>
              <a:rPr lang="en-US" altLang="ja-JP"/>
              <a:t>Web Based Maintenance Management Service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BD3E0D-8DF9-4718-BA33-BAF4D44F9D7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71754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0597014-B216-46A0-A7A0-18C696512D7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24929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076CB53-6C2E-466D-A843-7662264067E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149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フッター プレースホルダー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C2E481-0B83-4E5A-9828-D2F2CC1A79A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8309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93BF1B9-88BF-48C3-8F39-C88D01A6D33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2211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フッター プレースホルダー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4DA35B-80D4-4766-AFB7-32B4AD379ED2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5355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64C46EE-CF8E-406F-8E7D-8EE364D6BC4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10065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51F9525-335C-42FF-B720-B1B0F7D5CCE9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89431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D9D1ADC-BEED-4A59-AEB2-ABF283DCA4C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52744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42805FC-D2B6-41CA-8FDA-FF42515B23B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95700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タイトル、テキスト、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0"/>
          </p:nvPr>
        </p:nvSpPr>
        <p:spPr>
          <a:xfrm>
            <a:off x="1908175" y="6381750"/>
            <a:ext cx="6696075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1"/>
          </p:nvPr>
        </p:nvSpPr>
        <p:spPr>
          <a:xfrm>
            <a:off x="8604250" y="6381750"/>
            <a:ext cx="539750" cy="476250"/>
          </a:xfrm>
        </p:spPr>
        <p:txBody>
          <a:bodyPr/>
          <a:lstStyle>
            <a:lvl1pPr>
              <a:defRPr/>
            </a:lvl1pPr>
          </a:lstStyle>
          <a:p>
            <a:fld id="{B91AA1DB-6507-4C29-9E44-975602561202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05786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hatter-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3468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マスター タイトルの書式設定</a:t>
            </a:r>
            <a:endParaRPr lang="en-US" altLang="ja-JP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altLang="ja-JP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08175" y="6381750"/>
            <a:ext cx="66960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400" b="0">
                <a:latin typeface="+mn-lt"/>
                <a:ea typeface="ＭＳ Ｐゴシック" charset="-128"/>
              </a:defRPr>
            </a:lvl1pPr>
          </a:lstStyle>
          <a:p>
            <a:r>
              <a:rPr lang="en-US" altLang="ja-JP"/>
              <a:t>Web Based Maintenance Management Service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04250" y="6381750"/>
            <a:ext cx="5397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latin typeface="+mn-lt"/>
                <a:ea typeface="ＭＳ Ｐゴシック" charset="-128"/>
              </a:defRPr>
            </a:lvl1pPr>
          </a:lstStyle>
          <a:p>
            <a:fld id="{69F344BB-E8AF-4CE2-8332-E0E49C99429C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004678"/>
          </a:solidFill>
          <a:latin typeface="Trebuchet MS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rgbClr val="00467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rgbClr val="004678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rgbClr val="004678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rgbClr val="004678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4678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4678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4678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4678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4678"/>
          </a:solidFill>
          <a:latin typeface="+mn-lt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peter.tuczai@vintocon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140968"/>
            <a:ext cx="7772400" cy="14700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hu-HU" dirty="0"/>
              <a:t>ProFM</a:t>
            </a:r>
            <a:r>
              <a:rPr lang="hu-HU" sz="4000" b="1" dirty="0"/>
              <a:t> </a:t>
            </a:r>
            <a:r>
              <a:rPr lang="hu-HU" dirty="0"/>
              <a:t>Helpdesk</a:t>
            </a:r>
            <a:r>
              <a:rPr lang="hu-HU" sz="4000" dirty="0"/>
              <a:t/>
            </a:r>
            <a:br>
              <a:rPr lang="hu-HU" sz="4000" dirty="0"/>
            </a:br>
            <a:r>
              <a:rPr lang="en-US" altLang="ja-JP" sz="4000" dirty="0" smtClean="0"/>
              <a:t>Web</a:t>
            </a:r>
            <a:r>
              <a:rPr lang="ja-JP" altLang="en-US" sz="4000" dirty="0" smtClean="0"/>
              <a:t>ベースのメンテナンス　　</a:t>
            </a:r>
            <a:r>
              <a:rPr lang="ja-JP" altLang="en-US" sz="4000" dirty="0" smtClean="0"/>
              <a:t>システム</a:t>
            </a:r>
            <a:endParaRPr lang="en-US" altLang="ja-JP" sz="3200" dirty="0">
              <a:ea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フッター プレースホルダー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Web Based Maintenance Management Service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ProFM Helpdesk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ja-JP" sz="1800" i="1" dirty="0" smtClean="0">
                <a:ea typeface="ＭＳ Ｐゴシック" charset="-128"/>
              </a:rPr>
              <a:t>IT</a:t>
            </a:r>
            <a:r>
              <a:rPr lang="ja-JP" altLang="en-US" sz="1800" i="1" dirty="0" smtClean="0">
                <a:ea typeface="ＭＳ Ｐゴシック" charset="-128"/>
              </a:rPr>
              <a:t>環境への投資不要で利用可能な</a:t>
            </a:r>
            <a:r>
              <a:rPr lang="en-US" altLang="ja-JP" sz="1800" i="1" dirty="0" smtClean="0">
                <a:ea typeface="ＭＳ Ｐゴシック" charset="-128"/>
              </a:rPr>
              <a:t>CAFM</a:t>
            </a:r>
            <a:r>
              <a:rPr lang="ja-JP" altLang="en-US" sz="1800" i="1" dirty="0" smtClean="0">
                <a:ea typeface="ＭＳ Ｐゴシック" charset="-128"/>
              </a:rPr>
              <a:t>ソリューション</a:t>
            </a:r>
            <a:endParaRPr lang="hu-HU" sz="1800" i="1" dirty="0"/>
          </a:p>
          <a:p>
            <a:pPr>
              <a:lnSpc>
                <a:spcPct val="150000"/>
              </a:lnSpc>
            </a:pPr>
            <a:r>
              <a:rPr lang="ja-JP" altLang="en-US" sz="1800" i="1" dirty="0" smtClean="0">
                <a:ea typeface="ＭＳ Ｐゴシック" charset="-128"/>
              </a:rPr>
              <a:t>必要なのはインターネットと</a:t>
            </a:r>
            <a:r>
              <a:rPr lang="en-US" altLang="ja-JP" sz="1800" i="1" dirty="0" smtClean="0">
                <a:ea typeface="ＭＳ Ｐゴシック" charset="-128"/>
              </a:rPr>
              <a:t>Web</a:t>
            </a:r>
            <a:r>
              <a:rPr lang="ja-JP" altLang="en-US" sz="1800" i="1" dirty="0" smtClean="0">
                <a:ea typeface="ＭＳ Ｐゴシック" charset="-128"/>
              </a:rPr>
              <a:t>ブラウザのみ</a:t>
            </a:r>
            <a:endParaRPr lang="en-US" altLang="ja-JP" sz="1800" i="1" dirty="0">
              <a:ea typeface="ＭＳ Ｐゴシック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800" i="1" dirty="0" smtClean="0">
                <a:ea typeface="ＭＳ Ｐゴシック" charset="-128"/>
              </a:rPr>
              <a:t>いつでもどこからでもアクセス可能</a:t>
            </a:r>
            <a:endParaRPr lang="hu-HU" sz="1800" i="1" dirty="0"/>
          </a:p>
          <a:p>
            <a:pPr>
              <a:lnSpc>
                <a:spcPct val="150000"/>
              </a:lnSpc>
            </a:pPr>
            <a:r>
              <a:rPr lang="ja-JP" altLang="en-US" sz="1800" i="1" dirty="0" smtClean="0">
                <a:ea typeface="ＭＳ Ｐゴシック" charset="-128"/>
              </a:rPr>
              <a:t>無償版もご提供！</a:t>
            </a:r>
            <a:endParaRPr lang="en-US" altLang="ja-JP" sz="1800" i="1" dirty="0" smtClean="0">
              <a:ea typeface="ＭＳ Ｐゴシック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800" i="1" dirty="0" smtClean="0">
                <a:ea typeface="ＭＳ Ｐゴシック" charset="-128"/>
              </a:rPr>
              <a:t>手頃な月額</a:t>
            </a:r>
            <a:r>
              <a:rPr lang="ja-JP" altLang="en-US" sz="1800" i="1" dirty="0">
                <a:ea typeface="ＭＳ Ｐゴシック" charset="-128"/>
              </a:rPr>
              <a:t>利用</a:t>
            </a:r>
            <a:r>
              <a:rPr lang="ja-JP" altLang="en-US" sz="1800" i="1" dirty="0" smtClean="0">
                <a:ea typeface="ＭＳ Ｐゴシック" charset="-128"/>
              </a:rPr>
              <a:t>料金で有償版もご提供</a:t>
            </a:r>
            <a:r>
              <a:rPr lang="hu-HU" sz="1800" i="1" dirty="0" smtClean="0"/>
              <a:t>:</a:t>
            </a:r>
            <a:r>
              <a:rPr lang="hu-HU" sz="1800" i="1" dirty="0"/>
              <a:t/>
            </a:r>
            <a:br>
              <a:rPr lang="hu-HU" sz="1800" i="1" dirty="0"/>
            </a:br>
            <a:r>
              <a:rPr lang="en-US" altLang="ja-JP" sz="1800" b="1" i="1" dirty="0">
                <a:ea typeface="ＭＳ Ｐゴシック" charset="-128"/>
              </a:rPr>
              <a:t>ProFM Helpdesk </a:t>
            </a:r>
            <a:r>
              <a:rPr lang="ja-JP" altLang="en-US" sz="1800" b="1" i="1" dirty="0" smtClean="0">
                <a:ea typeface="ＭＳ Ｐゴシック" charset="-128"/>
              </a:rPr>
              <a:t>プレミアム版</a:t>
            </a:r>
            <a:endParaRPr lang="hu-HU" sz="1800" b="1" i="1" dirty="0"/>
          </a:p>
        </p:txBody>
      </p:sp>
      <p:graphicFrame>
        <p:nvGraphicFramePr>
          <p:cNvPr id="20501" name="Object 21"/>
          <p:cNvGraphicFramePr>
            <a:graphicFrameLocks noGrp="1" noChangeAspect="1"/>
          </p:cNvGraphicFramePr>
          <p:nvPr>
            <p:ph sz="half" idx="2"/>
          </p:nvPr>
        </p:nvGraphicFramePr>
        <p:xfrm>
          <a:off x="4968875" y="2514600"/>
          <a:ext cx="3776663" cy="312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9" name="Visio" r:id="rId4" imgW="5929029" imgH="4910361" progId="Visio.Drawing.11">
                  <p:embed/>
                </p:oleObj>
              </mc:Choice>
              <mc:Fallback>
                <p:oleObj name="Visio" r:id="rId4" imgW="5929029" imgH="4910361" progId="Visio.Drawing.11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8875" y="2514600"/>
                        <a:ext cx="3776663" cy="312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Web Based Maintenance Management Service</a:t>
            </a:r>
          </a:p>
        </p:txBody>
      </p:sp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152400" y="3124200"/>
            <a:ext cx="8839200" cy="1600200"/>
          </a:xfrm>
          <a:prstGeom prst="roundRect">
            <a:avLst>
              <a:gd name="adj" fmla="val 16667"/>
            </a:avLst>
          </a:prstGeom>
          <a:solidFill>
            <a:srgbClr val="004678">
              <a:alpha val="6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6346825" cy="1143000"/>
          </a:xfrm>
        </p:spPr>
        <p:txBody>
          <a:bodyPr/>
          <a:lstStyle/>
          <a:p>
            <a:r>
              <a:rPr lang="hu-HU"/>
              <a:t>ProFM</a:t>
            </a:r>
            <a:r>
              <a:rPr lang="hu-HU" b="1"/>
              <a:t> </a:t>
            </a:r>
            <a:r>
              <a:rPr lang="hu-HU"/>
              <a:t>Helpdesk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25963"/>
          </a:xfrm>
        </p:spPr>
        <p:txBody>
          <a:bodyPr/>
          <a:lstStyle/>
          <a:p>
            <a:r>
              <a:rPr lang="ja-JP" altLang="en-US" sz="3000" i="1" dirty="0" smtClean="0">
                <a:ea typeface="ＭＳ Ｐゴシック" charset="-128"/>
              </a:rPr>
              <a:t>基本的なワークフロー</a:t>
            </a:r>
            <a:r>
              <a:rPr lang="hu-HU" sz="3000" i="1" dirty="0" smtClean="0"/>
              <a:t>:</a:t>
            </a:r>
            <a:endParaRPr lang="hu-HU" sz="3000" i="1" dirty="0"/>
          </a:p>
        </p:txBody>
      </p:sp>
      <p:sp>
        <p:nvSpPr>
          <p:cNvPr id="27653" name="AutoShape 5"/>
          <p:cNvSpPr>
            <a:spLocks noChangeArrowheads="1"/>
          </p:cNvSpPr>
          <p:nvPr/>
        </p:nvSpPr>
        <p:spPr bwMode="auto">
          <a:xfrm>
            <a:off x="2286000" y="38100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27654" name="AutoShape 6"/>
          <p:cNvSpPr>
            <a:spLocks noChangeArrowheads="1"/>
          </p:cNvSpPr>
          <p:nvPr/>
        </p:nvSpPr>
        <p:spPr bwMode="auto">
          <a:xfrm>
            <a:off x="4495800" y="3657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 algn="ctr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>
            <a:off x="6705600" y="38100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 algn="ctr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 rot="10800000">
            <a:off x="4495800" y="39624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 algn="ctr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>
            <a:off x="304800" y="3352800"/>
            <a:ext cx="1905000" cy="11430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ja-JP" altLang="en-US" dirty="0" smtClean="0"/>
              <a:t>オンラインでの</a:t>
            </a:r>
            <a:endParaRPr lang="en-US" altLang="ja-JP" dirty="0" smtClean="0"/>
          </a:p>
          <a:p>
            <a:r>
              <a:rPr lang="ja-JP" altLang="en-US" dirty="0" smtClean="0"/>
              <a:t>故障報告</a:t>
            </a:r>
            <a:endParaRPr lang="hu-HU" dirty="0"/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>
            <a:off x="2514600" y="3352800"/>
            <a:ext cx="1905000" cy="11430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 algn="ctr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ja-JP" altLang="en-US" dirty="0" smtClean="0"/>
              <a:t>修繕計画の作成</a:t>
            </a:r>
            <a:endParaRPr lang="hu-HU" dirty="0"/>
          </a:p>
        </p:txBody>
      </p:sp>
      <p:sp>
        <p:nvSpPr>
          <p:cNvPr id="27659" name="AutoShape 11"/>
          <p:cNvSpPr>
            <a:spLocks noChangeArrowheads="1"/>
          </p:cNvSpPr>
          <p:nvPr/>
        </p:nvSpPr>
        <p:spPr bwMode="auto">
          <a:xfrm>
            <a:off x="4724400" y="3352800"/>
            <a:ext cx="1905000" cy="11430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 algn="ctr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ja-JP" altLang="en-US" dirty="0" smtClean="0"/>
              <a:t>修繕作業</a:t>
            </a:r>
            <a:endParaRPr lang="hu-HU" dirty="0"/>
          </a:p>
        </p:txBody>
      </p:sp>
      <p:sp>
        <p:nvSpPr>
          <p:cNvPr id="27660" name="AutoShape 12"/>
          <p:cNvSpPr>
            <a:spLocks noChangeArrowheads="1"/>
          </p:cNvSpPr>
          <p:nvPr/>
        </p:nvSpPr>
        <p:spPr bwMode="auto">
          <a:xfrm>
            <a:off x="6934200" y="3352800"/>
            <a:ext cx="1905000" cy="11430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 algn="ctr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ja-JP" altLang="en-US" dirty="0" smtClean="0"/>
              <a:t>結果報告</a:t>
            </a:r>
            <a:endParaRPr lang="hu-H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dirty="0"/>
              <a:t>Web Based Maintenance Management Service</a:t>
            </a: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346825" cy="1143000"/>
          </a:xfrm>
        </p:spPr>
        <p:txBody>
          <a:bodyPr/>
          <a:lstStyle/>
          <a:p>
            <a:r>
              <a:rPr lang="hu-HU" dirty="0"/>
              <a:t>ProFM</a:t>
            </a:r>
            <a:r>
              <a:rPr lang="hu-HU" sz="4000" b="1" dirty="0"/>
              <a:t> </a:t>
            </a:r>
            <a:r>
              <a:rPr lang="hu-HU" dirty="0"/>
              <a:t>Helpdesk</a:t>
            </a:r>
            <a:r>
              <a:rPr lang="en-US" altLang="ja-JP" sz="4000" dirty="0">
                <a:ea typeface="ＭＳ Ｐゴシック" charset="-128"/>
              </a:rPr>
              <a:t/>
            </a:r>
            <a:br>
              <a:rPr lang="en-US" altLang="ja-JP" sz="4000" dirty="0">
                <a:ea typeface="ＭＳ Ｐゴシック" charset="-128"/>
              </a:rPr>
            </a:br>
            <a:r>
              <a:rPr lang="ja-JP" altLang="en-US" sz="4000" dirty="0" smtClean="0">
                <a:ea typeface="ＭＳ Ｐゴシック" charset="-128"/>
              </a:rPr>
              <a:t>ユーザー</a:t>
            </a:r>
            <a:endParaRPr lang="hu-HU" sz="3200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ja-JP" sz="2400" dirty="0" smtClean="0">
                <a:ea typeface="ＭＳ Ｐゴシック" charset="-128"/>
              </a:rPr>
              <a:t>3</a:t>
            </a:r>
            <a:r>
              <a:rPr lang="ja-JP" altLang="en-US" sz="2400" dirty="0" smtClean="0">
                <a:ea typeface="ＭＳ Ｐゴシック" charset="-128"/>
              </a:rPr>
              <a:t>つの役割</a:t>
            </a:r>
            <a:endParaRPr lang="hu-HU" sz="2400" dirty="0"/>
          </a:p>
          <a:p>
            <a:pPr lvl="1">
              <a:lnSpc>
                <a:spcPct val="120000"/>
              </a:lnSpc>
              <a:spcBef>
                <a:spcPct val="130000"/>
              </a:spcBef>
            </a:pPr>
            <a:r>
              <a:rPr lang="ja-JP" altLang="en-US" sz="2000" u="sng" dirty="0" smtClean="0"/>
              <a:t>オペレーター</a:t>
            </a:r>
            <a:r>
              <a:rPr lang="hu-HU" sz="2000" u="sng" dirty="0" smtClean="0"/>
              <a:t>:</a:t>
            </a:r>
            <a:r>
              <a:rPr lang="hu-HU" sz="2000" dirty="0" smtClean="0"/>
              <a:t> </a:t>
            </a:r>
            <a:r>
              <a:rPr lang="en-US" altLang="ja-JP" sz="1800" i="1" dirty="0" smtClean="0">
                <a:ea typeface="ＭＳ Ｐゴシック" charset="-128"/>
              </a:rPr>
              <a:t>ProFM </a:t>
            </a:r>
            <a:r>
              <a:rPr lang="en-US" altLang="ja-JP" sz="1800" i="1" dirty="0">
                <a:ea typeface="ＭＳ Ｐゴシック" charset="-128"/>
              </a:rPr>
              <a:t>Helpdesk </a:t>
            </a:r>
            <a:r>
              <a:rPr lang="ja-JP" altLang="en-US" sz="1800" i="1" dirty="0" smtClean="0">
                <a:ea typeface="ＭＳ Ｐゴシック" charset="-128"/>
              </a:rPr>
              <a:t>システムを操作、新規故障報告を確認、修繕作業の割り当て、結果報告という全体のワークフローを管理</a:t>
            </a:r>
            <a:endParaRPr lang="hu-HU" sz="1800" i="1" dirty="0"/>
          </a:p>
          <a:p>
            <a:pPr lvl="1">
              <a:lnSpc>
                <a:spcPct val="120000"/>
              </a:lnSpc>
              <a:spcBef>
                <a:spcPct val="130000"/>
              </a:spcBef>
            </a:pPr>
            <a:r>
              <a:rPr lang="ja-JP" altLang="en-US" sz="2000" b="1" u="sng" dirty="0" smtClean="0">
                <a:ea typeface="ＭＳ Ｐゴシック" charset="-128"/>
              </a:rPr>
              <a:t>修繕担当</a:t>
            </a:r>
            <a:r>
              <a:rPr lang="hu-HU" sz="2000" b="1" u="sng" dirty="0" smtClean="0"/>
              <a:t>:</a:t>
            </a:r>
            <a:r>
              <a:rPr lang="hu-HU" sz="2000" dirty="0" smtClean="0"/>
              <a:t> </a:t>
            </a:r>
            <a:r>
              <a:rPr lang="ja-JP" altLang="en-US" sz="1800" i="1" dirty="0" smtClean="0">
                <a:ea typeface="ＭＳ Ｐゴシック" charset="-128"/>
              </a:rPr>
              <a:t>修繕作業員。割り当てられた修繕作業を担当、完了後はオペレーターへ結果報告</a:t>
            </a:r>
            <a:endParaRPr lang="hu-HU" sz="1800" i="1" dirty="0"/>
          </a:p>
          <a:p>
            <a:pPr lvl="1">
              <a:lnSpc>
                <a:spcPct val="120000"/>
              </a:lnSpc>
              <a:spcBef>
                <a:spcPct val="130000"/>
              </a:spcBef>
            </a:pPr>
            <a:r>
              <a:rPr lang="ja-JP" altLang="en-US" sz="2000" b="1" u="sng" dirty="0" smtClean="0"/>
              <a:t>依頼者／報告者</a:t>
            </a:r>
            <a:r>
              <a:rPr lang="hu-HU" sz="2000" b="1" u="sng" dirty="0" smtClean="0"/>
              <a:t>:</a:t>
            </a:r>
            <a:r>
              <a:rPr lang="hu-HU" sz="2000" dirty="0" smtClean="0"/>
              <a:t> </a:t>
            </a:r>
            <a:r>
              <a:rPr lang="ja-JP" altLang="en-US" sz="2000" dirty="0" smtClean="0"/>
              <a:t>顧客。故障レポートを作成して修繕を依頼、　その後の作業の進捗状況をオンラインで確認</a:t>
            </a:r>
            <a:endParaRPr lang="hu-HU" sz="1800" dirty="0"/>
          </a:p>
          <a:p>
            <a:pPr>
              <a:lnSpc>
                <a:spcPct val="80000"/>
              </a:lnSpc>
            </a:pPr>
            <a:endParaRPr lang="hu-HU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Web Based Maintenance Management Service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6346825" cy="1143000"/>
          </a:xfrm>
        </p:spPr>
        <p:txBody>
          <a:bodyPr/>
          <a:lstStyle/>
          <a:p>
            <a:r>
              <a:rPr lang="hu-HU" dirty="0"/>
              <a:t>ProFM</a:t>
            </a:r>
            <a:r>
              <a:rPr lang="hu-HU" sz="4000" b="1" dirty="0"/>
              <a:t> </a:t>
            </a:r>
            <a:r>
              <a:rPr lang="hu-HU" dirty="0"/>
              <a:t>Helpdesk</a:t>
            </a:r>
            <a:r>
              <a:rPr lang="en-US" altLang="ja-JP" sz="4000" dirty="0">
                <a:ea typeface="ＭＳ Ｐゴシック" charset="-128"/>
              </a:rPr>
              <a:t/>
            </a:r>
            <a:br>
              <a:rPr lang="en-US" altLang="ja-JP" sz="4000" dirty="0">
                <a:ea typeface="ＭＳ Ｐゴシック" charset="-128"/>
              </a:rPr>
            </a:br>
            <a:r>
              <a:rPr lang="ja-JP" altLang="en-US" sz="4000" dirty="0" smtClean="0">
                <a:ea typeface="ＭＳ Ｐゴシック" charset="-128"/>
              </a:rPr>
              <a:t>ユーザーインターフェース</a:t>
            </a:r>
            <a:endParaRPr lang="hu-HU" sz="3200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060848"/>
            <a:ext cx="8363272" cy="367240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ja-JP" altLang="en-US" sz="1800" i="1" dirty="0" smtClean="0">
                <a:ea typeface="ＭＳ Ｐゴシック" charset="-128"/>
              </a:rPr>
              <a:t>わかりやすいユーザーインターフェース</a:t>
            </a:r>
            <a:endParaRPr lang="hu-HU" sz="1800" i="1" dirty="0"/>
          </a:p>
          <a:p>
            <a:pPr>
              <a:lnSpc>
                <a:spcPct val="120000"/>
              </a:lnSpc>
            </a:pPr>
            <a:r>
              <a:rPr lang="ja-JP" altLang="en-US" sz="1800" i="1" dirty="0" smtClean="0">
                <a:ea typeface="ＭＳ Ｐゴシック" charset="-128"/>
              </a:rPr>
              <a:t>ユーザー数（オペレーター、作業員、顧客）に制限なし　　　　　　　　　　　　　　　　　＊無償版には制限があります。</a:t>
            </a:r>
            <a:endParaRPr lang="en-US" altLang="ja-JP" sz="1800" i="1" dirty="0">
              <a:ea typeface="ＭＳ Ｐゴシック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800" i="1" dirty="0" smtClean="0">
                <a:ea typeface="ＭＳ Ｐゴシック" charset="-128"/>
              </a:rPr>
              <a:t>顧客のアクセス管理</a:t>
            </a:r>
            <a:endParaRPr lang="hu-HU" sz="1800" i="1" dirty="0"/>
          </a:p>
          <a:p>
            <a:pPr>
              <a:lnSpc>
                <a:spcPct val="120000"/>
              </a:lnSpc>
            </a:pPr>
            <a:r>
              <a:rPr lang="ja-JP" altLang="en-US" sz="1800" i="1" dirty="0" smtClean="0">
                <a:ea typeface="ＭＳ Ｐゴシック" charset="-128"/>
              </a:rPr>
              <a:t>作業注文書の印刷機能</a:t>
            </a:r>
            <a:endParaRPr lang="hu-HU" sz="1800" i="1" dirty="0"/>
          </a:p>
          <a:p>
            <a:pPr>
              <a:lnSpc>
                <a:spcPct val="120000"/>
              </a:lnSpc>
            </a:pPr>
            <a:r>
              <a:rPr lang="ja-JP" altLang="en-US" sz="1800" i="1" dirty="0" smtClean="0">
                <a:ea typeface="ＭＳ Ｐゴシック" charset="-128"/>
              </a:rPr>
              <a:t>履歴保存</a:t>
            </a:r>
            <a:endParaRPr lang="hu-HU" sz="1800" i="1" dirty="0"/>
          </a:p>
          <a:p>
            <a:pPr>
              <a:lnSpc>
                <a:spcPct val="120000"/>
              </a:lnSpc>
            </a:pPr>
            <a:r>
              <a:rPr lang="ja-JP" altLang="en-US" sz="1800" i="1" dirty="0" smtClean="0">
                <a:ea typeface="ＭＳ Ｐゴシック" charset="-128"/>
              </a:rPr>
              <a:t>自動</a:t>
            </a:r>
            <a:r>
              <a:rPr lang="en-US" altLang="ja-JP" sz="1800" i="1" dirty="0" smtClean="0">
                <a:ea typeface="ＭＳ Ｐゴシック" charset="-128"/>
              </a:rPr>
              <a:t>E</a:t>
            </a:r>
            <a:r>
              <a:rPr lang="ja-JP" altLang="en-US" sz="1800" i="1" dirty="0" smtClean="0">
                <a:ea typeface="ＭＳ Ｐゴシック" charset="-128"/>
              </a:rPr>
              <a:t>ﾒｰﾙ通知機能</a:t>
            </a:r>
            <a:endParaRPr lang="hu-HU" sz="1800" i="1" dirty="0"/>
          </a:p>
          <a:p>
            <a:pPr>
              <a:lnSpc>
                <a:spcPct val="120000"/>
              </a:lnSpc>
            </a:pPr>
            <a:r>
              <a:rPr lang="ja-JP" altLang="en-US" sz="1800" i="1" dirty="0" smtClean="0">
                <a:ea typeface="ＭＳ Ｐゴシック" charset="-128"/>
              </a:rPr>
              <a:t>フィルタリングと修繕依頼一覧表の印刷機能</a:t>
            </a:r>
            <a:endParaRPr lang="hu-HU" sz="1800" i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Web Based Maintenance Management Service</a:t>
            </a:r>
          </a:p>
        </p:txBody>
      </p:sp>
      <p:sp>
        <p:nvSpPr>
          <p:cNvPr id="81922" name="AutoShape 2"/>
          <p:cNvSpPr>
            <a:spLocks noChangeArrowheads="1"/>
          </p:cNvSpPr>
          <p:nvPr/>
        </p:nvSpPr>
        <p:spPr bwMode="auto">
          <a:xfrm>
            <a:off x="152400" y="4114800"/>
            <a:ext cx="8839200" cy="2133600"/>
          </a:xfrm>
          <a:prstGeom prst="roundRect">
            <a:avLst>
              <a:gd name="adj" fmla="val 16667"/>
            </a:avLst>
          </a:prstGeom>
          <a:solidFill>
            <a:srgbClr val="004678">
              <a:alpha val="6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Ctr="1"/>
          <a:lstStyle/>
          <a:p>
            <a:r>
              <a:rPr lang="ja-JP" altLang="en-US" sz="1800" b="0" dirty="0" smtClean="0">
                <a:solidFill>
                  <a:schemeClr val="tx1"/>
                </a:solidFill>
              </a:rPr>
              <a:t>修繕担当</a:t>
            </a:r>
            <a:endParaRPr lang="hu-HU" sz="1800" b="0" dirty="0">
              <a:solidFill>
                <a:schemeClr val="tx1"/>
              </a:solidFill>
            </a:endParaRP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/>
              <a:t>ProFM Helpdesk </a:t>
            </a:r>
            <a:r>
              <a:rPr lang="en-US" altLang="ja-JP" sz="4000">
                <a:ea typeface="ＭＳ Ｐゴシック" charset="-128"/>
              </a:rPr>
              <a:t>workflow</a:t>
            </a:r>
            <a:endParaRPr lang="hu-HU" sz="4000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1"/>
          </p:nvPr>
        </p:nvSpPr>
        <p:spPr>
          <a:xfrm flipH="1" flipV="1">
            <a:off x="381000" y="228600"/>
            <a:ext cx="76200" cy="7461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hu-HU" sz="800"/>
          </a:p>
        </p:txBody>
      </p:sp>
      <p:sp>
        <p:nvSpPr>
          <p:cNvPr id="81933" name="AutoShape 13"/>
          <p:cNvSpPr>
            <a:spLocks noChangeArrowheads="1"/>
          </p:cNvSpPr>
          <p:nvPr/>
        </p:nvSpPr>
        <p:spPr bwMode="auto">
          <a:xfrm>
            <a:off x="152400" y="1143000"/>
            <a:ext cx="8839200" cy="2590800"/>
          </a:xfrm>
          <a:prstGeom prst="roundRect">
            <a:avLst>
              <a:gd name="adj" fmla="val 16667"/>
            </a:avLst>
          </a:prstGeom>
          <a:solidFill>
            <a:srgbClr val="666699">
              <a:alpha val="6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Ctr="1"/>
          <a:lstStyle/>
          <a:p>
            <a:r>
              <a:rPr lang="ja-JP" altLang="en-US" sz="1800" b="0" dirty="0" smtClean="0">
                <a:solidFill>
                  <a:schemeClr val="tx1"/>
                </a:solidFill>
              </a:rPr>
              <a:t>オペレーター</a:t>
            </a:r>
            <a:endParaRPr lang="hu-HU" sz="1800" b="0" dirty="0">
              <a:solidFill>
                <a:schemeClr val="tx1"/>
              </a:solidFill>
            </a:endParaRPr>
          </a:p>
        </p:txBody>
      </p:sp>
      <p:sp>
        <p:nvSpPr>
          <p:cNvPr id="81929" name="AutoShape 9"/>
          <p:cNvSpPr>
            <a:spLocks noChangeArrowheads="1"/>
          </p:cNvSpPr>
          <p:nvPr/>
        </p:nvSpPr>
        <p:spPr bwMode="auto">
          <a:xfrm>
            <a:off x="381000" y="21336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ja-JP" altLang="en-US" dirty="0" smtClean="0"/>
              <a:t>新規依頼</a:t>
            </a:r>
            <a:endParaRPr lang="hu-HU" dirty="0"/>
          </a:p>
        </p:txBody>
      </p:sp>
      <p:sp>
        <p:nvSpPr>
          <p:cNvPr id="81937" name="AutoShape 17"/>
          <p:cNvSpPr>
            <a:spLocks noChangeArrowheads="1"/>
          </p:cNvSpPr>
          <p:nvPr/>
        </p:nvSpPr>
        <p:spPr bwMode="auto">
          <a:xfrm>
            <a:off x="2133600" y="21336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　修繕作業計画　</a:t>
            </a:r>
            <a:endParaRPr lang="en-US" altLang="ja-JP" dirty="0" smtClean="0"/>
          </a:p>
          <a:p>
            <a:r>
              <a:rPr lang="ja-JP" altLang="en-US" dirty="0" smtClean="0"/>
              <a:t>の作成</a:t>
            </a:r>
            <a:endParaRPr lang="hu-HU" dirty="0"/>
          </a:p>
        </p:txBody>
      </p:sp>
      <p:sp>
        <p:nvSpPr>
          <p:cNvPr id="81925" name="AutoShape 5"/>
          <p:cNvSpPr>
            <a:spLocks noChangeArrowheads="1"/>
          </p:cNvSpPr>
          <p:nvPr/>
        </p:nvSpPr>
        <p:spPr bwMode="auto">
          <a:xfrm>
            <a:off x="1828800" y="23622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42" name="AutoShape 22"/>
          <p:cNvSpPr>
            <a:spLocks noChangeArrowheads="1"/>
          </p:cNvSpPr>
          <p:nvPr/>
        </p:nvSpPr>
        <p:spPr bwMode="auto">
          <a:xfrm rot="5400000">
            <a:off x="990600" y="28194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43" name="AutoShape 23"/>
          <p:cNvSpPr>
            <a:spLocks noChangeArrowheads="1"/>
          </p:cNvSpPr>
          <p:nvPr/>
        </p:nvSpPr>
        <p:spPr bwMode="auto">
          <a:xfrm>
            <a:off x="304800" y="3048000"/>
            <a:ext cx="14478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修繕作業</a:t>
            </a:r>
            <a:endParaRPr lang="en-US" altLang="ja-JP" dirty="0" smtClean="0"/>
          </a:p>
          <a:p>
            <a:r>
              <a:rPr lang="ja-JP" altLang="en-US" dirty="0" smtClean="0"/>
              <a:t>の</a:t>
            </a:r>
            <a:r>
              <a:rPr lang="ja-JP" altLang="en-US" dirty="0"/>
              <a:t>取消</a:t>
            </a:r>
            <a:endParaRPr lang="hu-HU" dirty="0"/>
          </a:p>
        </p:txBody>
      </p:sp>
      <p:sp>
        <p:nvSpPr>
          <p:cNvPr id="81944" name="AutoShape 24"/>
          <p:cNvSpPr>
            <a:spLocks noChangeArrowheads="1"/>
          </p:cNvSpPr>
          <p:nvPr/>
        </p:nvSpPr>
        <p:spPr bwMode="auto">
          <a:xfrm rot="5400000">
            <a:off x="2743200" y="38862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47" name="AutoShape 27"/>
          <p:cNvSpPr>
            <a:spLocks noChangeArrowheads="1"/>
          </p:cNvSpPr>
          <p:nvPr/>
        </p:nvSpPr>
        <p:spPr bwMode="auto">
          <a:xfrm>
            <a:off x="2133600" y="47244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/>
              <a:t>　修繕作業計画　</a:t>
            </a:r>
            <a:endParaRPr lang="en-US" altLang="ja-JP" dirty="0"/>
          </a:p>
          <a:p>
            <a:r>
              <a:rPr lang="ja-JP" altLang="en-US" dirty="0"/>
              <a:t>の作成</a:t>
            </a:r>
            <a:endParaRPr lang="hu-HU" altLang="ja-JP" dirty="0"/>
          </a:p>
        </p:txBody>
      </p:sp>
      <p:sp>
        <p:nvSpPr>
          <p:cNvPr id="81948" name="AutoShape 28"/>
          <p:cNvSpPr>
            <a:spLocks noChangeArrowheads="1"/>
          </p:cNvSpPr>
          <p:nvPr/>
        </p:nvSpPr>
        <p:spPr bwMode="auto">
          <a:xfrm rot="5400000">
            <a:off x="2743200" y="43434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49" name="AutoShape 29"/>
          <p:cNvSpPr>
            <a:spLocks noChangeArrowheads="1"/>
          </p:cNvSpPr>
          <p:nvPr/>
        </p:nvSpPr>
        <p:spPr bwMode="auto">
          <a:xfrm rot="5400000">
            <a:off x="2743200" y="33528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50" name="AutoShape 30"/>
          <p:cNvSpPr>
            <a:spLocks noChangeArrowheads="1"/>
          </p:cNvSpPr>
          <p:nvPr/>
        </p:nvSpPr>
        <p:spPr bwMode="auto">
          <a:xfrm rot="5400000">
            <a:off x="2743200" y="28194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52" name="AutoShape 32"/>
          <p:cNvSpPr>
            <a:spLocks noChangeArrowheads="1"/>
          </p:cNvSpPr>
          <p:nvPr/>
        </p:nvSpPr>
        <p:spPr bwMode="auto">
          <a:xfrm>
            <a:off x="3886200" y="47244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修繕作業</a:t>
            </a:r>
            <a:endParaRPr lang="hu-HU" dirty="0"/>
          </a:p>
        </p:txBody>
      </p:sp>
      <p:sp>
        <p:nvSpPr>
          <p:cNvPr id="81953" name="AutoShape 33"/>
          <p:cNvSpPr>
            <a:spLocks noChangeArrowheads="1"/>
          </p:cNvSpPr>
          <p:nvPr/>
        </p:nvSpPr>
        <p:spPr bwMode="auto">
          <a:xfrm>
            <a:off x="3581400" y="48768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54" name="AutoShape 34"/>
          <p:cNvSpPr>
            <a:spLocks noChangeArrowheads="1"/>
          </p:cNvSpPr>
          <p:nvPr/>
        </p:nvSpPr>
        <p:spPr bwMode="auto">
          <a:xfrm>
            <a:off x="5638800" y="47244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結果報告</a:t>
            </a:r>
            <a:endParaRPr lang="hu-HU" dirty="0"/>
          </a:p>
        </p:txBody>
      </p:sp>
      <p:sp>
        <p:nvSpPr>
          <p:cNvPr id="81955" name="AutoShape 35"/>
          <p:cNvSpPr>
            <a:spLocks noChangeArrowheads="1"/>
          </p:cNvSpPr>
          <p:nvPr/>
        </p:nvSpPr>
        <p:spPr bwMode="auto">
          <a:xfrm>
            <a:off x="5334000" y="48768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56" name="AutoShape 36"/>
          <p:cNvSpPr>
            <a:spLocks noChangeArrowheads="1"/>
          </p:cNvSpPr>
          <p:nvPr/>
        </p:nvSpPr>
        <p:spPr bwMode="auto">
          <a:xfrm>
            <a:off x="5638800" y="21336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結果報告</a:t>
            </a:r>
            <a:endParaRPr lang="hu-HU" dirty="0"/>
          </a:p>
        </p:txBody>
      </p:sp>
      <p:sp>
        <p:nvSpPr>
          <p:cNvPr id="81957" name="AutoShape 37"/>
          <p:cNvSpPr>
            <a:spLocks noChangeArrowheads="1"/>
          </p:cNvSpPr>
          <p:nvPr/>
        </p:nvSpPr>
        <p:spPr bwMode="auto">
          <a:xfrm rot="16200000" flipV="1">
            <a:off x="6172200" y="43434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58" name="AutoShape 38"/>
          <p:cNvSpPr>
            <a:spLocks noChangeArrowheads="1"/>
          </p:cNvSpPr>
          <p:nvPr/>
        </p:nvSpPr>
        <p:spPr bwMode="auto">
          <a:xfrm rot="16200000" flipV="1">
            <a:off x="6172200" y="38862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59" name="AutoShape 39"/>
          <p:cNvSpPr>
            <a:spLocks noChangeArrowheads="1"/>
          </p:cNvSpPr>
          <p:nvPr/>
        </p:nvSpPr>
        <p:spPr bwMode="auto">
          <a:xfrm rot="16200000" flipV="1">
            <a:off x="6172200" y="33528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60" name="AutoShape 40"/>
          <p:cNvSpPr>
            <a:spLocks noChangeArrowheads="1"/>
          </p:cNvSpPr>
          <p:nvPr/>
        </p:nvSpPr>
        <p:spPr bwMode="auto">
          <a:xfrm rot="16200000" flipV="1">
            <a:off x="6172200" y="2895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62" name="AutoShape 42"/>
          <p:cNvSpPr>
            <a:spLocks noChangeArrowheads="1"/>
          </p:cNvSpPr>
          <p:nvPr/>
        </p:nvSpPr>
        <p:spPr bwMode="auto">
          <a:xfrm>
            <a:off x="304800" y="4724400"/>
            <a:ext cx="14478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修繕依頼</a:t>
            </a:r>
            <a:endParaRPr lang="hu-HU" dirty="0"/>
          </a:p>
        </p:txBody>
      </p:sp>
      <p:sp>
        <p:nvSpPr>
          <p:cNvPr id="81963" name="AutoShape 43"/>
          <p:cNvSpPr>
            <a:spLocks noChangeArrowheads="1"/>
          </p:cNvSpPr>
          <p:nvPr/>
        </p:nvSpPr>
        <p:spPr bwMode="auto">
          <a:xfrm flipH="1">
            <a:off x="1828800" y="48768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67" name="AutoShape 47"/>
          <p:cNvSpPr>
            <a:spLocks noChangeArrowheads="1"/>
          </p:cNvSpPr>
          <p:nvPr/>
        </p:nvSpPr>
        <p:spPr bwMode="auto">
          <a:xfrm>
            <a:off x="7467600" y="21336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一件落着</a:t>
            </a:r>
            <a:endParaRPr lang="hu-HU" dirty="0"/>
          </a:p>
        </p:txBody>
      </p:sp>
      <p:sp>
        <p:nvSpPr>
          <p:cNvPr id="81968" name="AutoShape 48"/>
          <p:cNvSpPr>
            <a:spLocks noChangeArrowheads="1"/>
          </p:cNvSpPr>
          <p:nvPr/>
        </p:nvSpPr>
        <p:spPr bwMode="auto">
          <a:xfrm>
            <a:off x="7162800" y="23622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69" name="AutoShape 49"/>
          <p:cNvSpPr>
            <a:spLocks noChangeArrowheads="1"/>
          </p:cNvSpPr>
          <p:nvPr/>
        </p:nvSpPr>
        <p:spPr bwMode="auto">
          <a:xfrm>
            <a:off x="3886200" y="2590800"/>
            <a:ext cx="1295400" cy="533400"/>
          </a:xfrm>
          <a:prstGeom prst="flowChartProcess">
            <a:avLst/>
          </a:prstGeom>
          <a:solidFill>
            <a:srgbClr val="FF99CC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報告</a:t>
            </a:r>
            <a:endParaRPr lang="en-US" altLang="ja-JP" dirty="0" smtClean="0"/>
          </a:p>
          <a:p>
            <a:r>
              <a:rPr lang="ja-JP" altLang="en-US" dirty="0" smtClean="0"/>
              <a:t>分析</a:t>
            </a:r>
            <a:endParaRPr lang="hu-HU" dirty="0"/>
          </a:p>
        </p:txBody>
      </p:sp>
      <p:sp>
        <p:nvSpPr>
          <p:cNvPr id="81971" name="AutoShape 51"/>
          <p:cNvSpPr>
            <a:spLocks noChangeArrowheads="1"/>
          </p:cNvSpPr>
          <p:nvPr/>
        </p:nvSpPr>
        <p:spPr bwMode="auto">
          <a:xfrm>
            <a:off x="3886200" y="5562600"/>
            <a:ext cx="1295400" cy="533400"/>
          </a:xfrm>
          <a:prstGeom prst="flowChartProcess">
            <a:avLst/>
          </a:prstGeom>
          <a:solidFill>
            <a:srgbClr val="FF99CC"/>
          </a:solidFill>
          <a:ln w="25400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 anchorCtr="1"/>
          <a:lstStyle/>
          <a:p>
            <a:r>
              <a:rPr lang="ja-JP" altLang="en-US" dirty="0" smtClean="0"/>
              <a:t>作業</a:t>
            </a:r>
            <a:r>
              <a:rPr lang="ja-JP" altLang="en-US" dirty="0"/>
              <a:t>注文書</a:t>
            </a:r>
            <a:endParaRPr lang="hu-HU" dirty="0"/>
          </a:p>
        </p:txBody>
      </p:sp>
      <p:sp>
        <p:nvSpPr>
          <p:cNvPr id="81972" name="AutoShape 52"/>
          <p:cNvSpPr>
            <a:spLocks noChangeArrowheads="1"/>
          </p:cNvSpPr>
          <p:nvPr/>
        </p:nvSpPr>
        <p:spPr bwMode="auto">
          <a:xfrm rot="5400000">
            <a:off x="4419600" y="53340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73" name="AutoShape 53"/>
          <p:cNvSpPr>
            <a:spLocks noChangeArrowheads="1"/>
          </p:cNvSpPr>
          <p:nvPr/>
        </p:nvSpPr>
        <p:spPr bwMode="auto">
          <a:xfrm>
            <a:off x="18288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74" name="AutoShape 54"/>
          <p:cNvSpPr>
            <a:spLocks noChangeArrowheads="1"/>
          </p:cNvSpPr>
          <p:nvPr/>
        </p:nvSpPr>
        <p:spPr bwMode="auto">
          <a:xfrm>
            <a:off x="27432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1" name="AutoShape 61"/>
          <p:cNvSpPr>
            <a:spLocks noChangeArrowheads="1"/>
          </p:cNvSpPr>
          <p:nvPr/>
        </p:nvSpPr>
        <p:spPr bwMode="auto">
          <a:xfrm>
            <a:off x="35814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2" name="AutoShape 62"/>
          <p:cNvSpPr>
            <a:spLocks noChangeArrowheads="1"/>
          </p:cNvSpPr>
          <p:nvPr/>
        </p:nvSpPr>
        <p:spPr bwMode="auto">
          <a:xfrm>
            <a:off x="44958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3" name="AutoShape 63"/>
          <p:cNvSpPr>
            <a:spLocks noChangeArrowheads="1"/>
          </p:cNvSpPr>
          <p:nvPr/>
        </p:nvSpPr>
        <p:spPr bwMode="auto">
          <a:xfrm>
            <a:off x="54102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4" name="AutoShape 64"/>
          <p:cNvSpPr>
            <a:spLocks noChangeArrowheads="1"/>
          </p:cNvSpPr>
          <p:nvPr/>
        </p:nvSpPr>
        <p:spPr bwMode="auto">
          <a:xfrm>
            <a:off x="62484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5" name="AutoShape 65"/>
          <p:cNvSpPr>
            <a:spLocks noChangeArrowheads="1"/>
          </p:cNvSpPr>
          <p:nvPr/>
        </p:nvSpPr>
        <p:spPr bwMode="auto">
          <a:xfrm>
            <a:off x="71628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6" name="AutoShape 66"/>
          <p:cNvSpPr>
            <a:spLocks noChangeArrowheads="1"/>
          </p:cNvSpPr>
          <p:nvPr/>
        </p:nvSpPr>
        <p:spPr bwMode="auto">
          <a:xfrm rot="16200000" flipV="1">
            <a:off x="9906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7" name="AutoShape 67"/>
          <p:cNvSpPr>
            <a:spLocks noChangeArrowheads="1"/>
          </p:cNvSpPr>
          <p:nvPr/>
        </p:nvSpPr>
        <p:spPr bwMode="auto">
          <a:xfrm rot="5400000">
            <a:off x="8001000" y="1752600"/>
            <a:ext cx="152400" cy="152400"/>
          </a:xfrm>
          <a:prstGeom prst="homePlate">
            <a:avLst>
              <a:gd name="adj" fmla="val 100000"/>
            </a:avLst>
          </a:prstGeom>
          <a:solidFill>
            <a:srgbClr val="004678"/>
          </a:solidFill>
          <a:ln w="9525">
            <a:solidFill>
              <a:srgbClr val="004678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1988" name="AutoShape 68"/>
          <p:cNvSpPr>
            <a:spLocks noChangeArrowheads="1"/>
          </p:cNvSpPr>
          <p:nvPr/>
        </p:nvSpPr>
        <p:spPr bwMode="auto">
          <a:xfrm>
            <a:off x="3505200" y="3200400"/>
            <a:ext cx="2133600" cy="1066800"/>
          </a:xfrm>
          <a:prstGeom prst="roundRect">
            <a:avLst>
              <a:gd name="adj" fmla="val 16667"/>
            </a:avLst>
          </a:prstGeom>
          <a:solidFill>
            <a:srgbClr val="ABDBFF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ja-JP" altLang="en-US" dirty="0" smtClean="0"/>
              <a:t>新規依頼</a:t>
            </a:r>
            <a:endParaRPr lang="hu-H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19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1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1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1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1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1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1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81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1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81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81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81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81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81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81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81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81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81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81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9" dur="1000" fill="hold"/>
                                        <p:tgtEl>
                                          <p:spTgt spid="81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81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nimBg="1"/>
      <p:bldP spid="81933" grpId="0" animBg="1"/>
      <p:bldP spid="81929" grpId="0" animBg="1"/>
      <p:bldP spid="81937" grpId="0" animBg="1"/>
      <p:bldP spid="81925" grpId="0" animBg="1"/>
      <p:bldP spid="81942" grpId="0" animBg="1"/>
      <p:bldP spid="81943" grpId="0" animBg="1"/>
      <p:bldP spid="81944" grpId="0" animBg="1"/>
      <p:bldP spid="81947" grpId="0" animBg="1"/>
      <p:bldP spid="81948" grpId="0" animBg="1"/>
      <p:bldP spid="81949" grpId="0" animBg="1"/>
      <p:bldP spid="81950" grpId="0" animBg="1"/>
      <p:bldP spid="81952" grpId="0" animBg="1"/>
      <p:bldP spid="81953" grpId="0" animBg="1"/>
      <p:bldP spid="81954" grpId="0" animBg="1"/>
      <p:bldP spid="81955" grpId="0" animBg="1"/>
      <p:bldP spid="81956" grpId="0" animBg="1"/>
      <p:bldP spid="81957" grpId="0" animBg="1"/>
      <p:bldP spid="81958" grpId="0" animBg="1"/>
      <p:bldP spid="81959" grpId="0" animBg="1"/>
      <p:bldP spid="81960" grpId="0" animBg="1"/>
      <p:bldP spid="81962" grpId="0" animBg="1"/>
      <p:bldP spid="81963" grpId="0" animBg="1"/>
      <p:bldP spid="81967" grpId="0" animBg="1"/>
      <p:bldP spid="81967" grpId="1" animBg="1"/>
      <p:bldP spid="81968" grpId="0" animBg="1"/>
      <p:bldP spid="81969" grpId="0" animBg="1"/>
      <p:bldP spid="81971" grpId="0" animBg="1"/>
      <p:bldP spid="81972" grpId="0" animBg="1"/>
      <p:bldP spid="81973" grpId="0" animBg="1"/>
      <p:bldP spid="81974" grpId="0" animBg="1"/>
      <p:bldP spid="81981" grpId="0" animBg="1"/>
      <p:bldP spid="81982" grpId="0" animBg="1"/>
      <p:bldP spid="81983" grpId="0" animBg="1"/>
      <p:bldP spid="81984" grpId="0" animBg="1"/>
      <p:bldP spid="81985" grpId="0" animBg="1"/>
      <p:bldP spid="81986" grpId="0" animBg="1"/>
      <p:bldP spid="81987" grpId="0" animBg="1"/>
      <p:bldP spid="81988" grpId="0" animBg="1"/>
      <p:bldP spid="8198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Web Based Maintenance Management Service</a:t>
            </a:r>
          </a:p>
        </p:txBody>
      </p:sp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6643464" cy="1219200"/>
          </a:xfrm>
        </p:spPr>
        <p:txBody>
          <a:bodyPr/>
          <a:lstStyle/>
          <a:p>
            <a:r>
              <a:rPr lang="hu-HU" sz="4000" dirty="0"/>
              <a:t>ProFM</a:t>
            </a:r>
            <a:r>
              <a:rPr lang="hu-HU" sz="3200" b="1" dirty="0"/>
              <a:t> </a:t>
            </a:r>
            <a:r>
              <a:rPr lang="hu-HU" sz="4000" dirty="0"/>
              <a:t>Helpdesk</a:t>
            </a:r>
            <a:r>
              <a:rPr lang="hu-HU" sz="3200" b="1" dirty="0"/>
              <a:t> </a:t>
            </a:r>
            <a:r>
              <a:rPr lang="en-US" altLang="ja-JP" sz="4000" dirty="0">
                <a:ea typeface="ＭＳ Ｐゴシック" charset="-128"/>
              </a:rPr>
              <a:t>Premium</a:t>
            </a:r>
            <a:r>
              <a:rPr lang="hu-HU" sz="3600" b="1" dirty="0"/>
              <a:t/>
            </a:r>
            <a:br>
              <a:rPr lang="hu-HU" sz="3600" b="1" dirty="0"/>
            </a:br>
            <a:r>
              <a:rPr lang="en-US" altLang="ja-JP" sz="2400" b="1" dirty="0" smtClean="0"/>
              <a:t>ProFM Helpdesk </a:t>
            </a:r>
            <a:r>
              <a:rPr lang="ja-JP" altLang="en-US" sz="2400" b="1" dirty="0" smtClean="0"/>
              <a:t>プレミアム版　有償サービス</a:t>
            </a:r>
            <a:endParaRPr lang="hu-HU" sz="2000" b="1" dirty="0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021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データ量に応じて高容量サーバーを最適化</a:t>
            </a:r>
            <a:endParaRPr lang="hu-HU" sz="1600" i="1" dirty="0"/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ヘッダーに社名／ロゴの表示が可能</a:t>
            </a:r>
            <a:endParaRPr lang="hu-HU" sz="1600" i="1" dirty="0"/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定期的なデータバックアップ</a:t>
            </a:r>
            <a:endParaRPr lang="hu-HU" sz="1600" i="1" dirty="0"/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データ提供</a:t>
            </a:r>
            <a:endParaRPr lang="hu-HU" sz="1600" i="1" dirty="0" smtClean="0"/>
          </a:p>
          <a:p>
            <a:pPr>
              <a:lnSpc>
                <a:spcPct val="110000"/>
              </a:lnSpc>
            </a:pPr>
            <a:r>
              <a:rPr lang="en-US" altLang="ja-JP" sz="1600" i="1" dirty="0" smtClean="0">
                <a:ea typeface="ＭＳ Ｐゴシック" charset="-128"/>
              </a:rPr>
              <a:t>Web</a:t>
            </a:r>
            <a:r>
              <a:rPr lang="ja-JP" altLang="en-US" sz="1600" i="1" dirty="0" smtClean="0">
                <a:ea typeface="ＭＳ Ｐゴシック" charset="-128"/>
              </a:rPr>
              <a:t>ブラウザとホストサーバー間の通信には記号化通信プロトコル</a:t>
            </a:r>
            <a:r>
              <a:rPr lang="hu-HU" sz="1600" i="1" dirty="0" smtClean="0"/>
              <a:t>SSL</a:t>
            </a:r>
            <a:r>
              <a:rPr lang="ja-JP" altLang="en-US" sz="1600" i="1" dirty="0" smtClean="0"/>
              <a:t>を採用</a:t>
            </a:r>
            <a:endParaRPr lang="en-US" sz="1600" i="1" dirty="0" smtClean="0"/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テクニカルサポート</a:t>
            </a:r>
            <a:endParaRPr lang="en-US" altLang="ja-JP" sz="1600" i="1" dirty="0" smtClean="0">
              <a:ea typeface="ＭＳ Ｐゴシック" charset="-128"/>
            </a:endParaRPr>
          </a:p>
          <a:p>
            <a:pPr marL="0" indent="0">
              <a:lnSpc>
                <a:spcPct val="110000"/>
              </a:lnSpc>
              <a:buNone/>
            </a:pPr>
            <a:endParaRPr lang="hu-HU" sz="1600" i="1" dirty="0"/>
          </a:p>
          <a:p>
            <a:pPr>
              <a:lnSpc>
                <a:spcPct val="80000"/>
              </a:lnSpc>
              <a:spcBef>
                <a:spcPct val="60000"/>
              </a:spcBef>
              <a:buFontTx/>
              <a:buNone/>
            </a:pPr>
            <a:r>
              <a:rPr lang="ja-JP" altLang="en-US" sz="1800" b="1" dirty="0" smtClean="0">
                <a:ea typeface="ＭＳ Ｐゴシック" charset="-128"/>
              </a:rPr>
              <a:t>追加費用で以下のサービスもご提供</a:t>
            </a:r>
            <a:r>
              <a:rPr lang="en-US" altLang="ja-JP" sz="1800" b="1" dirty="0" smtClean="0">
                <a:ea typeface="ＭＳ Ｐゴシック" charset="-128"/>
              </a:rPr>
              <a:t>:</a:t>
            </a:r>
            <a:endParaRPr lang="hu-HU" sz="1800" b="1" dirty="0"/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データクリーニング</a:t>
            </a:r>
            <a:endParaRPr lang="en-US" altLang="ja-JP" sz="1600" i="1" dirty="0" smtClean="0">
              <a:ea typeface="ＭＳ Ｐゴシック" charset="-128"/>
            </a:endParaRPr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データ復元</a:t>
            </a:r>
            <a:endParaRPr lang="hu-HU" sz="1600" i="1" dirty="0"/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既存のデータソースからの初期データ移行</a:t>
            </a:r>
            <a:endParaRPr lang="hu-HU" sz="1600" i="1" dirty="0"/>
          </a:p>
          <a:p>
            <a:pPr>
              <a:lnSpc>
                <a:spcPct val="110000"/>
              </a:lnSpc>
            </a:pPr>
            <a:r>
              <a:rPr lang="ja-JP" altLang="en-US" sz="1600" i="1" dirty="0" smtClean="0">
                <a:ea typeface="ＭＳ Ｐゴシック" charset="-128"/>
              </a:rPr>
              <a:t>レポートのカスタマイズ</a:t>
            </a:r>
            <a:endParaRPr lang="hu-HU" sz="1600" i="1" dirty="0"/>
          </a:p>
          <a:p>
            <a:pPr>
              <a:lnSpc>
                <a:spcPct val="110000"/>
              </a:lnSpc>
            </a:pPr>
            <a:r>
              <a:rPr lang="en-US" altLang="ja-JP" sz="1600" i="1" dirty="0" smtClean="0">
                <a:ea typeface="ＭＳ Ｐゴシック" charset="-128"/>
              </a:rPr>
              <a:t>vintoCON</a:t>
            </a:r>
            <a:r>
              <a:rPr lang="ja-JP" altLang="en-US" sz="1600" i="1" dirty="0" smtClean="0">
                <a:ea typeface="ＭＳ Ｐゴシック" charset="-128"/>
              </a:rPr>
              <a:t>の他製品や他システムとの統合</a:t>
            </a:r>
            <a:endParaRPr lang="hu-HU" sz="1600" i="1" dirty="0"/>
          </a:p>
          <a:p>
            <a:pPr>
              <a:lnSpc>
                <a:spcPct val="110000"/>
              </a:lnSpc>
            </a:pPr>
            <a:endParaRPr lang="hu-HU" sz="1600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Web Based Maintenance Management Service</a:t>
            </a:r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914400" y="1828800"/>
            <a:ext cx="76962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altLang="ja-JP" sz="3200" b="0">
                <a:latin typeface="Trebuchet MS" pitchFamily="34" charset="0"/>
                <a:ea typeface="ＭＳ Ｐゴシック" charset="-128"/>
              </a:rPr>
              <a:t> </a:t>
            </a:r>
          </a:p>
        </p:txBody>
      </p:sp>
      <p:sp>
        <p:nvSpPr>
          <p:cNvPr id="117763" name="Text Box 3"/>
          <p:cNvSpPr txBox="1">
            <a:spLocks noChangeArrowheads="1"/>
          </p:cNvSpPr>
          <p:nvPr/>
        </p:nvSpPr>
        <p:spPr bwMode="auto">
          <a:xfrm>
            <a:off x="2438400" y="3505200"/>
            <a:ext cx="39973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hu-HU" sz="2000">
                <a:latin typeface="Trebuchet MS" pitchFamily="34" charset="0"/>
              </a:rPr>
              <a:t>Péter</a:t>
            </a:r>
            <a:r>
              <a:rPr lang="en-US" altLang="ja-JP" sz="2000">
                <a:latin typeface="Trebuchet MS" pitchFamily="34" charset="0"/>
                <a:ea typeface="ＭＳ Ｐゴシック" charset="-128"/>
              </a:rPr>
              <a:t> Tuczai</a:t>
            </a:r>
            <a:endParaRPr lang="hu-HU" sz="2000" b="0">
              <a:latin typeface="Trebuchet MS" pitchFamily="34" charset="0"/>
            </a:endParaRPr>
          </a:p>
          <a:p>
            <a:r>
              <a:rPr lang="hu-HU" sz="2000">
                <a:latin typeface="Trebuchet MS" pitchFamily="34" charset="0"/>
              </a:rPr>
              <a:t>Partner, Key Account Manager</a:t>
            </a:r>
          </a:p>
          <a:p>
            <a:endParaRPr lang="hu-HU" sz="2000" b="0">
              <a:latin typeface="Trebuchet MS" pitchFamily="34" charset="0"/>
            </a:endParaRPr>
          </a:p>
          <a:p>
            <a:r>
              <a:rPr lang="hu-HU" sz="1800" b="0">
                <a:latin typeface="Trebuchet MS" pitchFamily="34" charset="0"/>
              </a:rPr>
              <a:t>Mobil: +36 (20) 661 2402</a:t>
            </a:r>
          </a:p>
          <a:p>
            <a:r>
              <a:rPr lang="hu-HU" sz="1800" b="0">
                <a:latin typeface="Trebuchet MS" pitchFamily="34" charset="0"/>
              </a:rPr>
              <a:t>E-Mail: </a:t>
            </a:r>
            <a:r>
              <a:rPr lang="hu-HU" sz="1800" b="0">
                <a:solidFill>
                  <a:srgbClr val="FF9900"/>
                </a:solidFill>
                <a:latin typeface="Trebuchet MS" pitchFamily="34" charset="0"/>
                <a:hlinkClick r:id="rId3" tooltip="mailto:apeter.tuczai@vintocon.com&#10;mailto:%20adam.korbuly@vintocon.com&#10;mailto: adam.korbuly@vintocon.com"/>
              </a:rPr>
              <a:t>peter.tuczai@vintocon.com</a:t>
            </a:r>
            <a:endParaRPr lang="hu-HU" sz="1800" b="0">
              <a:solidFill>
                <a:srgbClr val="FF9900"/>
              </a:solidFill>
              <a:latin typeface="Trebuchet MS" pitchFamily="34" charset="0"/>
            </a:endParaRP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title"/>
          </p:nvPr>
        </p:nvSpPr>
        <p:spPr>
          <a:xfrm>
            <a:off x="1295400" y="2514600"/>
            <a:ext cx="6346825" cy="520700"/>
          </a:xfrm>
        </p:spPr>
        <p:txBody>
          <a:bodyPr/>
          <a:lstStyle/>
          <a:p>
            <a:r>
              <a:rPr lang="en-US" altLang="ja-JP" sz="2800">
                <a:ea typeface="ＭＳ Ｐゴシック" charset="-128"/>
              </a:rPr>
              <a:t>Thank you for your attention</a:t>
            </a:r>
            <a:endParaRPr lang="hu-HU" sz="2800"/>
          </a:p>
        </p:txBody>
      </p:sp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914400" y="1524000"/>
            <a:ext cx="7239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ABDB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ja-JP" sz="1600" b="0" dirty="0">
                <a:ea typeface="ＭＳ Ｐゴシック" charset="-128"/>
              </a:rPr>
              <a:t>If you are interested in our ProFM Helpdesk Service, if you wish to order it, or if you need further assistance, please don’t hesitate to contact us!</a:t>
            </a:r>
            <a:endParaRPr lang="hu-HU" sz="1600" b="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M_Presentation_jp">
  <a:themeElements>
    <a:clrScheme name="vintoCON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intoCON1">
      <a:majorFont>
        <a:latin typeface="Trebuchet MS"/>
        <a:ea typeface=""/>
        <a:cs typeface="Arial"/>
      </a:majorFont>
      <a:minorFont>
        <a:latin typeface="Trebuchet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ABDBFF"/>
        </a:solidFill>
        <a:ln w="254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tx1">
              <a:alpha val="50000"/>
            </a:schemeClr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004678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ABDBFF"/>
        </a:solidFill>
        <a:ln w="254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tx1">
              <a:alpha val="50000"/>
            </a:schemeClr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004678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vintoCON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ntoCON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ntoCON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ntoCON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ntoCON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ntoCON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ntoCON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ntoCON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ntoCON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ntoCON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ntoCON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ntoCON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ProFM_Presentation_jp</Template>
  <TotalTime>593</TotalTime>
  <Words>339</Words>
  <Application>Microsoft Office PowerPoint</Application>
  <PresentationFormat>画面に合わせる (4:3)</PresentationFormat>
  <Paragraphs>82</Paragraphs>
  <Slides>8</Slides>
  <Notes>7</Notes>
  <HiddenSlides>0</HiddenSlides>
  <MMClips>0</MMClips>
  <ScaleCrop>false</ScaleCrop>
  <HeadingPairs>
    <vt:vector size="6" baseType="variant">
      <vt:variant>
        <vt:lpstr>テーマ</vt:lpstr>
      </vt:variant>
      <vt:variant>
        <vt:i4>1</vt:i4>
      </vt:variant>
      <vt:variant>
        <vt:lpstr>埋め込まれた OLE サーバー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0" baseType="lpstr">
      <vt:lpstr>ProFM_Presentation_jp</vt:lpstr>
      <vt:lpstr>Visio</vt:lpstr>
      <vt:lpstr>ProFM Helpdesk Webベースのメンテナンス　　システム</vt:lpstr>
      <vt:lpstr>ProFM Helpdesk</vt:lpstr>
      <vt:lpstr>ProFM Helpdesk</vt:lpstr>
      <vt:lpstr>ProFM Helpdesk ユーザー</vt:lpstr>
      <vt:lpstr>ProFM Helpdesk ユーザーインターフェース</vt:lpstr>
      <vt:lpstr>ProFM Helpdesk workflow</vt:lpstr>
      <vt:lpstr>ProFM Helpdesk Premium ProFM Helpdesk プレミアム版　有償サービス</vt:lpstr>
      <vt:lpstr>Thank you for your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ProFM Helpdesk Webベースのメンテナンス　　管理システム</dc:title>
  <dc:creator>Mariko Tada</dc:creator>
  <cp:lastModifiedBy>Mariko Tada</cp:lastModifiedBy>
  <cp:revision>35</cp:revision>
  <dcterms:created xsi:type="dcterms:W3CDTF">2011-04-18T13:08:53Z</dcterms:created>
  <dcterms:modified xsi:type="dcterms:W3CDTF">2011-07-19T08:44:25Z</dcterms:modified>
</cp:coreProperties>
</file>